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413" r:id="rId4"/>
    <p:sldId id="405" r:id="rId5"/>
    <p:sldId id="403" r:id="rId6"/>
    <p:sldId id="414" r:id="rId7"/>
    <p:sldId id="391" r:id="rId8"/>
    <p:sldId id="406" r:id="rId9"/>
    <p:sldId id="415" r:id="rId10"/>
    <p:sldId id="416" r:id="rId11"/>
    <p:sldId id="412" r:id="rId12"/>
    <p:sldId id="411" r:id="rId13"/>
    <p:sldId id="400" r:id="rId14"/>
    <p:sldId id="397" r:id="rId15"/>
    <p:sldId id="410" r:id="rId16"/>
    <p:sldId id="419" r:id="rId17"/>
    <p:sldId id="418" r:id="rId18"/>
    <p:sldId id="417" r:id="rId19"/>
    <p:sldId id="420" r:id="rId20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0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006600"/>
    <a:srgbClr val="0000FF"/>
    <a:srgbClr val="CC0000"/>
    <a:srgbClr val="FFFFCC"/>
    <a:srgbClr val="2DA5FF"/>
    <a:srgbClr val="FFCCFF"/>
    <a:srgbClr val="00FF99"/>
    <a:srgbClr val="831F3E"/>
    <a:srgbClr val="9B4A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0" autoAdjust="0"/>
    <p:restoredTop sz="99886" autoAdjust="0"/>
  </p:normalViewPr>
  <p:slideViewPr>
    <p:cSldViewPr>
      <p:cViewPr>
        <p:scale>
          <a:sx n="70" d="100"/>
          <a:sy n="70" d="100"/>
        </p:scale>
        <p:origin x="-130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2140"/>
        <p:guide pos="311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212" y="3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/>
          <a:lstStyle>
            <a:lvl1pPr algn="r">
              <a:defRPr sz="1200"/>
            </a:lvl1pPr>
          </a:lstStyle>
          <a:p>
            <a:pPr>
              <a:defRPr/>
            </a:pPr>
            <a:fld id="{99895571-CEFE-4686-A84F-AC481051D7AF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641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212" y="6456641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 anchor="b"/>
          <a:lstStyle>
            <a:lvl1pPr algn="r">
              <a:defRPr sz="1200"/>
            </a:lvl1pPr>
          </a:lstStyle>
          <a:p>
            <a:pPr>
              <a:defRPr/>
            </a:pPr>
            <a:fld id="{C4E1EEC9-9377-4E6C-AB9E-624785297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97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212" y="3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C4DFB6-1511-46BA-95ED-E679153D3035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5" tIns="46207" rIns="92415" bIns="462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482" y="3229428"/>
            <a:ext cx="7901288" cy="3058347"/>
          </a:xfrm>
          <a:prstGeom prst="rect">
            <a:avLst/>
          </a:prstGeom>
        </p:spPr>
        <p:txBody>
          <a:bodyPr vert="horz" lIns="92415" tIns="46207" rIns="92415" bIns="462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41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212" y="6456641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454E67-1A8F-4EDA-A65E-379D053B6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398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A5A9C0-80B0-4F65-8693-D04F5D76A28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0E767D-E12B-448A-A5ED-7715593E514D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0E767D-E12B-448A-A5ED-7715593E514D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0E767D-E12B-448A-A5ED-7715593E514D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54E67-1A8F-4EDA-A65E-379D053B658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55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54E67-1A8F-4EDA-A65E-379D053B658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55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0E767D-E12B-448A-A5ED-7715593E514D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B132-B01B-439E-BA1F-E1FEDC7CB165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E650-8CA4-4F7B-A24A-D3FD2FF60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1A92-96EC-4167-A031-7CCADB6C10AA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0C6B-572E-4E5F-82E6-1CD21E3C92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84F7-41BA-40FD-ACA3-BB5EBF4E6A41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AD8D-1961-4EAE-8F5C-C9A85FD184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3558-D90B-464F-BD9D-9B520766D034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D741-C665-475B-8D6F-EF7AC139D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52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A275-A183-4AD2-91E4-82292758ABA0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36F3-3548-4002-82F1-F299C320AA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84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C247-271A-4EB9-BAEA-122EECC4DAA3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5328-49E4-4E60-B0D2-377FFC3E51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53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FA4F-001E-4F76-A24B-36CE3E7CF5E2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90292-8A35-4F1C-A967-70A66E646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499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B5F9-9FCA-4471-B40C-EF1C6FE9D6E4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EC04-A3FA-45E8-974F-1EC3662697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633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5E25-2356-491A-B81E-EB30D5815F88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8E6F-5FBD-4F67-8117-78EC6722F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088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77BA-0490-4E71-9748-5A394CE657B0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8512-64A8-43CA-B905-73E2CCFDC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39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C9AD-AA1B-4692-9D39-67A6423584AA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7F49-0E5F-40FE-BBE4-96F4F2B35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238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4AD9-BF5C-45BB-9601-A2A80F620F2E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1437-68E5-4DA6-BC00-79BD2A08ED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322D-4A09-49C5-8DF2-509C549931B7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15E-9C0E-4FC7-A78F-CA418F2C0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6005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BBC9-5CF8-45AF-8620-25CBC7BE6D21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F876-E8EA-4D5E-A856-B5C71A253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110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4267-2BC4-44EA-8244-499DBC00D6C4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4A8D-50DE-4709-95AE-21853FC317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974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A556-17F0-4B33-AFF5-740BD9DDA39B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0D30-CAB7-4431-A9A0-96FA8C6B7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262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537E-D84E-4D60-85F9-8033C8B32AC0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EF40-094F-4BA5-AE0B-454072B48E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A34A-BDA8-4C44-AF1E-CC7E7FB13475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B2CB-47E0-4CCF-82DE-2D76BBCC69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2FE2-1866-4AD1-8237-797E9F5286F9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83B4-570E-471F-8ABB-1EA71BC4E2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7F69-7756-4DA0-BFA4-E05532ECF1EE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AF69-609E-4C36-96A1-2CC76E91CB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42BE-5F68-400D-B49F-F7881CD2B4C0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58FD-DFC9-46FF-BF06-F7D91F6A7B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CF98-D382-467C-B6B2-CF6C05087EFF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92AE-24B0-4B93-A6B0-97780A6A55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0B40-193F-48E8-A8A5-E25792DDB83C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4428-0833-4051-9F88-2C3B8B6514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95D69391-E36A-4E8E-97DC-41DE8898FB42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D1F5F9EF-266D-44C7-AE4B-3E0449CABC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3C6646F9-5EFE-4C10-9ED8-836334D6862D}" type="datetime1">
              <a:rPr lang="ru-RU"/>
              <a:pPr>
                <a:defRPr/>
              </a:pPr>
              <a:t>24.08.2019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4F8D2A34-698E-4052-87E8-9071FBA6AE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415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512879"/>
            <a:ext cx="5184576" cy="1179512"/>
          </a:xfrm>
        </p:spPr>
        <p:txBody>
          <a:bodyPr rtlCol="0">
            <a:normAutofit/>
          </a:bodyPr>
          <a:lstStyle/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Миронова Елена Валерьевна</a:t>
            </a:r>
          </a:p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начальник отдела образования администрации МО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Арсеньевский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251520" y="476672"/>
            <a:ext cx="796381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О готовности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системы образования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Monotype Corsiva" pitchFamily="66" charset="0"/>
              </a:rPr>
              <a:t>к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 новому 2019-2020 учебному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41168"/>
            <a:ext cx="2650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26 августа 2019 года</a:t>
            </a:r>
          </a:p>
        </p:txBody>
      </p:sp>
      <p:pic>
        <p:nvPicPr>
          <p:cNvPr id="17412" name="Picture 4" descr="https://arsenyevo.tularegion.ru/include/02/ru/city/symbolics/ger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00438"/>
            <a:ext cx="2733675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/>
          </p:cNvSpPr>
          <p:nvPr/>
        </p:nvSpPr>
        <p:spPr bwMode="auto">
          <a:xfrm>
            <a:off x="0" y="110799"/>
            <a:ext cx="9144000" cy="535531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ФЕДЕРАЛЬНЫЙ ПРОЕКТ  «СОВРЕМЕННАЯ  ШКОЛА» </a:t>
            </a: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714488"/>
            <a:ext cx="5357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ремонт кабинета и рекреации</a:t>
            </a:r>
            <a:r>
              <a:rPr lang="ru-RU" sz="2000" b="1" dirty="0" smtClean="0"/>
              <a:t>  </a:t>
            </a:r>
          </a:p>
          <a:p>
            <a:r>
              <a:rPr lang="ru-RU" sz="2000" b="1" dirty="0" smtClean="0"/>
              <a:t>    МОУ «Пристанционная СОШ»;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</a:t>
            </a:r>
            <a:r>
              <a:rPr lang="ru-RU" sz="2000" dirty="0" smtClean="0"/>
              <a:t>закупка оборудования и мебели </a:t>
            </a:r>
          </a:p>
          <a:p>
            <a:r>
              <a:rPr lang="ru-RU" sz="2000" b="1" dirty="0" smtClean="0"/>
              <a:t>     МОУ «Пристанционная СОШ»;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6146" name="Picture 2" descr="https://im0-tub-ru.yandex.net/i?id=4a63cb7ca0afce9847aa06de2f7cd1ce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876"/>
            <a:ext cx="6278495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52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/>
          </p:cNvSpPr>
          <p:nvPr/>
        </p:nvSpPr>
        <p:spPr bwMode="auto">
          <a:xfrm>
            <a:off x="0" y="13850"/>
            <a:ext cx="9144000" cy="72943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САНИТАРНО-ЭПИДЕМИОЛОГИЧЕСКИЕ ТРЕБОВАНИЯ</a:t>
            </a:r>
          </a:p>
          <a:p>
            <a:pPr marL="342900" indent="-342900" algn="ctr">
              <a:buFont typeface="+mj-lt"/>
              <a:buAutoNum type="arabicPeriod"/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428596" y="3286124"/>
            <a:ext cx="8496944" cy="812530"/>
          </a:xfrm>
          <a:prstGeom prst="rect">
            <a:avLst/>
          </a:prstGeom>
          <a:noFill/>
          <a:ln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atin typeface="Arial" charset="0"/>
                <a:ea typeface="+mn-ea"/>
                <a:cs typeface="+mn-cs"/>
              </a:rPr>
              <a:t>Питьевой режим организован в соответствии </a:t>
            </a:r>
          </a:p>
          <a:p>
            <a:pPr algn="ctr">
              <a:defRPr/>
            </a:pPr>
            <a:r>
              <a:rPr lang="ru-RU" sz="2000" b="1" dirty="0" smtClean="0">
                <a:latin typeface="Arial" charset="0"/>
                <a:ea typeface="+mn-ea"/>
                <a:cs typeface="+mn-cs"/>
              </a:rPr>
              <a:t>с СанПиН 2.4.5.2409-08</a:t>
            </a: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428596" y="4643446"/>
            <a:ext cx="8496944" cy="812530"/>
          </a:xfrm>
          <a:prstGeom prst="rect">
            <a:avLst/>
          </a:prstGeom>
          <a:noFill/>
          <a:ln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atin typeface="Arial" charset="0"/>
                <a:ea typeface="+mn-ea"/>
                <a:cs typeface="+mn-cs"/>
              </a:rPr>
              <a:t>В общеобразовательных организациях горячим питанием охвачено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96 %</a:t>
            </a:r>
            <a:r>
              <a:rPr lang="ru-RU" sz="2000" b="1" dirty="0" smtClean="0">
                <a:latin typeface="Arial" charset="0"/>
                <a:ea typeface="+mn-ea"/>
                <a:cs typeface="+mn-cs"/>
              </a:rPr>
              <a:t> обучающихся.</a:t>
            </a: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4" y="1057332"/>
            <a:ext cx="2542293" cy="1560513"/>
          </a:xfrm>
          <a:prstGeom prst="rect">
            <a:avLst/>
          </a:prstGeom>
          <a:effectLst>
            <a:outerShdw blurRad="292100" sx="108000" sy="108000" algn="ctr" rotWithShape="0">
              <a:prstClr val="black">
                <a:alpha val="39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37" y="1057332"/>
            <a:ext cx="2341563" cy="1560513"/>
          </a:xfrm>
          <a:prstGeom prst="rect">
            <a:avLst/>
          </a:prstGeom>
          <a:effectLst>
            <a:outerShdw blurRad="292100" sx="108000" sy="108000" algn="ctr" rotWithShape="0">
              <a:prstClr val="black">
                <a:alpha val="39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057332"/>
            <a:ext cx="2387600" cy="1560513"/>
          </a:xfrm>
          <a:prstGeom prst="rect">
            <a:avLst/>
          </a:prstGeom>
          <a:effectLst>
            <a:outerShdw blurRad="292100" sx="108000" sy="108000" algn="ctr" rotWithShape="0">
              <a:prstClr val="black">
                <a:alpha val="3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13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DSCN6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8475"/>
            <a:ext cx="1369106" cy="18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DSCN24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318"/>
            <a:ext cx="1369106" cy="11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SCN26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721485"/>
            <a:ext cx="1369105" cy="11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DSCN63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33877"/>
            <a:ext cx="1369106" cy="167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alarm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054792"/>
            <a:ext cx="1369106" cy="15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Прямоугольник 27"/>
          <p:cNvSpPr>
            <a:spLocks noChangeArrowheads="1"/>
          </p:cNvSpPr>
          <p:nvPr/>
        </p:nvSpPr>
        <p:spPr bwMode="auto">
          <a:xfrm>
            <a:off x="2195513" y="4005263"/>
            <a:ext cx="6192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3" name="Номер слайда 4"/>
          <p:cNvSpPr txBox="1">
            <a:spLocks noGrp="1"/>
          </p:cNvSpPr>
          <p:nvPr/>
        </p:nvSpPr>
        <p:spPr bwMode="auto">
          <a:xfrm>
            <a:off x="8666163" y="6497638"/>
            <a:ext cx="477837" cy="3603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C668B8C-2E7E-49C7-8F04-0A1A9288DD27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12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0" y="-18847"/>
            <a:ext cx="9144000" cy="600164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ru-RU" altLang="ru-RU" sz="5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КОМПЛЕКСНАЯ     БЕЗОПАСНОСТЬ</a:t>
            </a:r>
          </a:p>
          <a:p>
            <a:pPr algn="ctr">
              <a:lnSpc>
                <a:spcPct val="100000"/>
              </a:lnSpc>
              <a:defRPr/>
            </a:pPr>
            <a:endParaRPr lang="ru-RU" altLang="ru-RU" sz="8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0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12</a:t>
            </a:fld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0713164"/>
              </p:ext>
            </p:extLst>
          </p:nvPr>
        </p:nvGraphicFramePr>
        <p:xfrm>
          <a:off x="1571604" y="1428736"/>
          <a:ext cx="7046492" cy="50718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92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4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642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Современные средства пожаротушения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оповещения людей о пожаре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Автоматическая пожарная сигнализация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100 % образовательных организаций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5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ru-RU" sz="2000" b="1" dirty="0" smtClean="0"/>
                        <a:t>Паспорта </a:t>
                      </a:r>
                      <a:r>
                        <a:rPr lang="ru-RU" sz="2000" b="1" dirty="0" err="1" smtClean="0"/>
                        <a:t>анитеррористической</a:t>
                      </a:r>
                      <a:r>
                        <a:rPr lang="ru-RU" sz="2000" b="1" dirty="0" smtClean="0"/>
                        <a:t> защищенности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100 % образовательных организаций</a:t>
                      </a:r>
                      <a:endParaRPr lang="ru-RU" sz="2000" b="0" dirty="0"/>
                    </a:p>
                  </a:txBody>
                  <a:tcPr/>
                </a:tc>
              </a:tr>
              <a:tr h="661068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Периметральные</a:t>
                      </a:r>
                      <a:r>
                        <a:rPr lang="ru-RU" sz="2000" b="1" dirty="0" smtClean="0"/>
                        <a:t> ограждения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90 % образовательных организаций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757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Кнопки тревожной сигнализации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22 % образовательных организаций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369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Системы видеонаблюдения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56 % образовательных организаций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79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1" descr="над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439261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16" name="Rectangle 20"/>
          <p:cNvSpPr>
            <a:spLocks noGrp="1" noChangeArrowheads="1"/>
          </p:cNvSpPr>
          <p:nvPr>
            <p:ph idx="1"/>
          </p:nvPr>
        </p:nvSpPr>
        <p:spPr bwMode="auto">
          <a:xfrm>
            <a:off x="398781" y="821537"/>
            <a:ext cx="3682752" cy="2553891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269875" algn="l"/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69875" algn="l"/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69875" algn="l"/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Парк школьных автобусов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составляет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7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единиц.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Подвоз детей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существляется по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10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маршрутам.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Количество детей – 136.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Picture 21" descr="d:\profiles\obrazov27\Рабочий стол\2012_модернизация образования\IMG_2955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615" y="3042118"/>
            <a:ext cx="3935413" cy="262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Объект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98243" y="3068960"/>
            <a:ext cx="3906838" cy="259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4607496" y="1571612"/>
            <a:ext cx="45365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В 2019 году закуплен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1 школьный автобус  для МОУ «Первомайская СОШ» 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07504" y="2978011"/>
            <a:ext cx="4465637" cy="374571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269875" algn="l"/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69875" algn="l"/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69875" algn="l"/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0" y="214290"/>
            <a:ext cx="9144000" cy="535531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ПАРК ШКОЛЬНЫХ АВТОБУСОВ </a:t>
            </a: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13</a:t>
            </a:fld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3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571736" y="928670"/>
            <a:ext cx="4041775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2019/2020 учебный год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28" name="Rectangle 2"/>
          <p:cNvSpPr txBox="1">
            <a:spLocks/>
          </p:cNvSpPr>
          <p:nvPr/>
        </p:nvSpPr>
        <p:spPr bwMode="auto">
          <a:xfrm>
            <a:off x="0" y="0"/>
            <a:ext cx="9144000" cy="75713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ОБЕСПЕЧЕННОСТЬ  КАДРАМИ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643050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работников системы образования –  </a:t>
            </a:r>
            <a:r>
              <a:rPr lang="ru-RU" b="1" dirty="0" smtClean="0"/>
              <a:t>315 человек. </a:t>
            </a:r>
          </a:p>
          <a:p>
            <a:endParaRPr lang="ru-RU" dirty="0" smtClean="0"/>
          </a:p>
          <a:p>
            <a:r>
              <a:rPr lang="ru-RU" dirty="0" smtClean="0"/>
              <a:t>Педагогических работников – </a:t>
            </a:r>
            <a:r>
              <a:rPr lang="ru-RU" b="1" dirty="0" smtClean="0"/>
              <a:t>102 чел.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из них 16%  имеют высшую квалификационную категорию, </a:t>
            </a:r>
          </a:p>
          <a:p>
            <a:r>
              <a:rPr lang="ru-RU" dirty="0" smtClean="0"/>
              <a:t>              50% первую квалификационную категорию, </a:t>
            </a:r>
          </a:p>
          <a:p>
            <a:endParaRPr lang="ru-RU" dirty="0" smtClean="0"/>
          </a:p>
          <a:p>
            <a:r>
              <a:rPr lang="ru-RU" dirty="0" smtClean="0"/>
              <a:t>средний возраст 51 год. </a:t>
            </a:r>
          </a:p>
          <a:p>
            <a:endParaRPr lang="ru-RU" dirty="0"/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14</a:t>
            </a:fld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td3.mycdn.me/image?id=851000263935&amp;t=20&amp;plc=WEB&amp;tkn=*62TU4Vo-_Luh0ym2tEY5j328J5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4214842" cy="2751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03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/>
          </p:cNvSpPr>
          <p:nvPr/>
        </p:nvSpPr>
        <p:spPr bwMode="auto">
          <a:xfrm>
            <a:off x="0" y="0"/>
            <a:ext cx="9144000" cy="75713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ИТОГОВАЯ АТТЕСТАЦИЯ  УЧАЩИХСЯ 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64305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15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357422" y="785794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ОГЭ - 2019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214422"/>
          <a:ext cx="8501121" cy="5320688"/>
        </p:xfrm>
        <a:graphic>
          <a:graphicData uri="http://schemas.openxmlformats.org/drawingml/2006/table">
            <a:tbl>
              <a:tblPr/>
              <a:tblGrid>
                <a:gridCol w="1874890"/>
                <a:gridCol w="840162"/>
                <a:gridCol w="815842"/>
                <a:gridCol w="999351"/>
                <a:gridCol w="495254"/>
                <a:gridCol w="497465"/>
                <a:gridCol w="495254"/>
                <a:gridCol w="497465"/>
                <a:gridCol w="495254"/>
                <a:gridCol w="497465"/>
                <a:gridCol w="495254"/>
                <a:gridCol w="497465"/>
              </a:tblGrid>
              <a:tr h="2328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Предмет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Количество участников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Средний балл по МО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Средний балл по ТО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2 балла</a:t>
                      </a:r>
                    </a:p>
                  </a:txBody>
                  <a:tcPr marL="4911" marR="4911" marT="49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3 балла</a:t>
                      </a:r>
                    </a:p>
                  </a:txBody>
                  <a:tcPr marL="4911" marR="4911" marT="49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4 балла</a:t>
                      </a:r>
                    </a:p>
                  </a:txBody>
                  <a:tcPr marL="4911" marR="4911" marT="49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5 баллов</a:t>
                      </a:r>
                    </a:p>
                  </a:txBody>
                  <a:tcPr marL="4911" marR="4911" marT="49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чел.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чел.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чел.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чел.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Русский язык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3,63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4,04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1,22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37,80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23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28,05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27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32,93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Русский язык (ГВЭ)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4,06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Обществознание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71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3,92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21,13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67,61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11,27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Биология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4,08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70,59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29,41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Информатика и ИКТ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49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4,50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4,18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4,08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44,90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51,02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Литература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4,50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4,31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50,00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Математика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4,09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15,85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54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65,85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18,29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Математика (ГВЭ)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3,69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История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3,66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Химия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4,25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4,51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25,00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25,00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География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3,75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4,20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35,71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28,57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35,71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Физика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4,33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100,00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03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/>
          </p:cNvSpPr>
          <p:nvPr/>
        </p:nvSpPr>
        <p:spPr bwMode="auto">
          <a:xfrm>
            <a:off x="0" y="0"/>
            <a:ext cx="9144000" cy="75713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ИТОГОВАЯ АТТЕСТАЦИЯ  УЧАЩИХСЯ 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64305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16</a:t>
            </a:fld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714488"/>
          <a:ext cx="8572561" cy="4213393"/>
        </p:xfrm>
        <a:graphic>
          <a:graphicData uri="http://schemas.openxmlformats.org/drawingml/2006/table">
            <a:tbl>
              <a:tblPr/>
              <a:tblGrid>
                <a:gridCol w="1387882"/>
                <a:gridCol w="934256"/>
                <a:gridCol w="934256"/>
                <a:gridCol w="859295"/>
                <a:gridCol w="859847"/>
                <a:gridCol w="1015280"/>
                <a:gridCol w="859847"/>
                <a:gridCol w="628349"/>
                <a:gridCol w="1093549"/>
              </a:tblGrid>
              <a:tr h="72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Коли-чество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учащихся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по МО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по ТО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 преодолели порог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не преодолевших порог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80 до 99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 баллов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Мини-мальный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порог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69,25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72,94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47,25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42,43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(92 балла)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59,33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57,01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9,09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(86 баллов)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56,46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(84 балла)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54,87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54,70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Химия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база)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Английский язык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74,54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(81 баллов)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428860" y="1000108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ЕГЭ - 2019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3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4106166" cy="1571636"/>
          </a:xfrm>
        </p:spPr>
        <p:txBody>
          <a:bodyPr rtlCol="0">
            <a:normAutofit/>
          </a:bodyPr>
          <a:lstStyle/>
          <a:p>
            <a:pPr defTabSz="912813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ВСЕРОССИЙСКАЯ ОЛИМПИАДА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1"/>
            <a:ext cx="45068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Количество участников </a:t>
            </a:r>
          </a:p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муниципального этапа – 74 </a:t>
            </a:r>
          </a:p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Победители и призеры – 43 </a:t>
            </a:r>
          </a:p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ОУ участники – 7</a:t>
            </a:r>
          </a:p>
          <a:p>
            <a:pPr defTabSz="912813"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Участники регионального этапа – 11</a:t>
            </a:r>
          </a:p>
          <a:p>
            <a:pPr defTabSz="912813"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Участники муниципального этапа </a:t>
            </a:r>
          </a:p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Всероссийской олимпиады школь-</a:t>
            </a:r>
          </a:p>
          <a:p>
            <a:pPr defTabSz="912813">
              <a:defRPr/>
            </a:pPr>
            <a:r>
              <a:rPr lang="ru-RU" sz="2000" dirty="0" err="1" smtClean="0">
                <a:solidFill>
                  <a:schemeClr val="bg1"/>
                </a:solidFill>
              </a:rPr>
              <a:t>ников</a:t>
            </a:r>
            <a:r>
              <a:rPr lang="ru-RU" sz="2000" dirty="0" smtClean="0">
                <a:solidFill>
                  <a:schemeClr val="bg1"/>
                </a:solidFill>
              </a:rPr>
              <a:t> «Умники и умницы»– 12</a:t>
            </a:r>
          </a:p>
          <a:p>
            <a:pPr defTabSz="912813"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Участники регионального этапа </a:t>
            </a:r>
          </a:p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Всероссийской олимпиады школь-</a:t>
            </a:r>
          </a:p>
          <a:p>
            <a:pPr defTabSz="912813">
              <a:defRPr/>
            </a:pPr>
            <a:r>
              <a:rPr lang="ru-RU" sz="2000" dirty="0" err="1" smtClean="0">
                <a:solidFill>
                  <a:schemeClr val="bg1"/>
                </a:solidFill>
              </a:rPr>
              <a:t>ников</a:t>
            </a:r>
            <a:r>
              <a:rPr lang="ru-RU" sz="2000" dirty="0" smtClean="0">
                <a:solidFill>
                  <a:schemeClr val="bg1"/>
                </a:solidFill>
              </a:rPr>
              <a:t> «Умники и умницы»– 2 </a:t>
            </a:r>
          </a:p>
        </p:txBody>
      </p:sp>
      <p:pic>
        <p:nvPicPr>
          <p:cNvPr id="52225" name="Picture 1" descr="C:\Users\98AF~1\AppData\Local\Temp\WfqCeaNDt_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38" y="714356"/>
            <a:ext cx="4286262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512879"/>
            <a:ext cx="5184576" cy="1179512"/>
          </a:xfrm>
        </p:spPr>
        <p:txBody>
          <a:bodyPr rtlCol="0">
            <a:normAutofit/>
          </a:bodyPr>
          <a:lstStyle/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Миронова Елена Валерьевна</a:t>
            </a:r>
          </a:p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начальник отдела образования администрации МО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Арсеньевский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251520" y="476672"/>
            <a:ext cx="796381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О готовности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системы образования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Monotype Corsiva" pitchFamily="66" charset="0"/>
              </a:rPr>
              <a:t>к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 новому 2019-2020 учебному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41168"/>
            <a:ext cx="2650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26 августа 2019 года</a:t>
            </a:r>
          </a:p>
        </p:txBody>
      </p:sp>
      <p:pic>
        <p:nvPicPr>
          <p:cNvPr id="17412" name="Picture 4" descr="https://arsenyevo.tularegion.ru/include/02/ru/city/symbolics/ger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00438"/>
            <a:ext cx="2733675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50099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«Школьное образование отвечает двум базовым задачам, о которых говорил еще академик Лихачев: давать знания и воспитывать нравственного человека. Школа должна обязательно сохранить глубину и фундаментальность образования».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5058" name="Picture 2" descr="https://ivbg.ru/wp-content/uploads/2018/01/b8feb2a79c70c781623c12cda8e30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905175" cy="2598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500166" y="214290"/>
            <a:ext cx="7491363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МО АРСЕНЬЕВСКИЙ РАЙОН (2019-2020 учебный год)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3914900" y="1428736"/>
            <a:ext cx="5229100" cy="3447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общеобразовательных организаций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3929058" y="2143116"/>
            <a:ext cx="5406370" cy="5909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организации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дополнительного образования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1285860"/>
            <a:ext cx="132420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8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571736" y="2214554"/>
            <a:ext cx="112643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Aharoni" pitchFamily="2" charset="-79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686558" y="1994416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645763" y="2847434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662549" y="3700452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692273" y="4799691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1709725" y="5843530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4"/>
          <p:cNvGrpSpPr>
            <a:grpSpLocks/>
          </p:cNvGrpSpPr>
          <p:nvPr/>
        </p:nvGrpSpPr>
        <p:grpSpPr bwMode="auto">
          <a:xfrm>
            <a:off x="1728787" y="1030089"/>
            <a:ext cx="7385487" cy="93724"/>
            <a:chOff x="0" y="373063"/>
            <a:chExt cx="9133114" cy="10590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84230" y="373063"/>
              <a:ext cx="8448884" cy="105908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0" y="373063"/>
              <a:ext cx="600090" cy="105908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Номер слайда 4"/>
          <p:cNvSpPr txBox="1">
            <a:spLocks noGrp="1"/>
          </p:cNvSpPr>
          <p:nvPr/>
        </p:nvSpPr>
        <p:spPr bwMode="auto">
          <a:xfrm>
            <a:off x="8666163" y="6497638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3571868" y="3143248"/>
            <a:ext cx="5406370" cy="3447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656 – учащихся, из них 59  первоклассников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3571868" y="4071942"/>
            <a:ext cx="5406370" cy="3447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215 - дошкольников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3571868" y="5072074"/>
            <a:ext cx="5406370" cy="3447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417- воспитанников учреждений ДО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22258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85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1" descr="над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32" y="538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415025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8196" name="Объект 1"/>
          <p:cNvSpPr>
            <a:spLocks noGrp="1"/>
          </p:cNvSpPr>
          <p:nvPr>
            <p:ph idx="1"/>
          </p:nvPr>
        </p:nvSpPr>
        <p:spPr>
          <a:xfrm>
            <a:off x="-11832" y="1"/>
            <a:ext cx="9155832" cy="764703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НОРМАТИВНЫЕ АКТЫ</a:t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 ПО ПОДГОТОВКЕ ОБРАЗОВАТЕЛЬНЫХ ОРГАНИЗАЦИЙ</a:t>
            </a:r>
          </a:p>
          <a:p>
            <a:pPr marL="0" indent="0" algn="just">
              <a:buFontTx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9420" y="1052736"/>
            <a:ext cx="8184546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kern="0" dirty="0">
                <a:solidFill>
                  <a:srgbClr val="002060"/>
                </a:solidFill>
                <a:latin typeface="Arial"/>
              </a:rPr>
              <a:t>М</a:t>
            </a:r>
            <a:r>
              <a:rPr lang="ru-RU" altLang="ru-RU" kern="0" dirty="0" smtClean="0">
                <a:solidFill>
                  <a:srgbClr val="002060"/>
                </a:solidFill>
                <a:latin typeface="Arial"/>
              </a:rPr>
              <a:t>етодические рекомендации Минпросвещения России </a:t>
            </a:r>
            <a:r>
              <a:rPr lang="ru-RU" altLang="ru-RU" kern="0" dirty="0">
                <a:solidFill>
                  <a:srgbClr val="002060"/>
                </a:solidFill>
                <a:latin typeface="Arial"/>
              </a:rPr>
              <a:t>по </a:t>
            </a:r>
            <a:r>
              <a:rPr lang="ru-RU" altLang="ru-RU" kern="0" dirty="0" smtClean="0">
                <a:solidFill>
                  <a:srgbClr val="002060"/>
                </a:solidFill>
                <a:latin typeface="Arial"/>
              </a:rPr>
              <a:t>оценке готовности организаций, осуществляющих образовательную деятельность, к началу учебного года от 5 марта 2019 г. № ТС-691/03</a:t>
            </a: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ru-RU" altLang="ru-RU" kern="0" dirty="0" smtClean="0">
              <a:solidFill>
                <a:srgbClr val="002060"/>
              </a:solidFill>
              <a:latin typeface="Arial"/>
            </a:endParaRP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kern="0" dirty="0" smtClean="0">
                <a:solidFill>
                  <a:srgbClr val="002060"/>
                </a:solidFill>
                <a:latin typeface="Arial"/>
              </a:rPr>
              <a:t>Распоряжение администрации МО </a:t>
            </a:r>
            <a:r>
              <a:rPr lang="ru-RU" altLang="ru-RU" kern="0" dirty="0" err="1" smtClean="0">
                <a:solidFill>
                  <a:srgbClr val="002060"/>
                </a:solidFill>
                <a:latin typeface="Arial"/>
              </a:rPr>
              <a:t>Арсеньевский</a:t>
            </a:r>
            <a:r>
              <a:rPr lang="ru-RU" altLang="ru-RU" kern="0" dirty="0" smtClean="0">
                <a:solidFill>
                  <a:srgbClr val="002060"/>
                </a:solidFill>
                <a:latin typeface="Arial"/>
              </a:rPr>
              <a:t> район № 198-р от 06.06.2019 «Об утверждении плана мероприятий по подготовке образовательных учреждений </a:t>
            </a:r>
            <a:r>
              <a:rPr lang="ru-RU" altLang="ru-RU" kern="0" dirty="0" err="1" smtClean="0">
                <a:solidFill>
                  <a:srgbClr val="002060"/>
                </a:solidFill>
                <a:latin typeface="Arial"/>
              </a:rPr>
              <a:t>Арсеньевского</a:t>
            </a:r>
            <a:r>
              <a:rPr lang="ru-RU" altLang="ru-RU" kern="0" dirty="0" smtClean="0">
                <a:solidFill>
                  <a:srgbClr val="002060"/>
                </a:solidFill>
                <a:latin typeface="Arial"/>
              </a:rPr>
              <a:t> района к новому 2019-2020 учебному году»</a:t>
            </a: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ru-RU" altLang="ru-RU" kern="0" dirty="0" smtClean="0">
              <a:solidFill>
                <a:srgbClr val="002060"/>
              </a:solidFill>
              <a:latin typeface="Arial"/>
            </a:endParaRP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dirty="0" smtClean="0">
                <a:solidFill>
                  <a:srgbClr val="002060"/>
                </a:solidFill>
              </a:rPr>
              <a:t>Распоряжение администрации МО </a:t>
            </a:r>
            <a:r>
              <a:rPr lang="ru-RU" dirty="0" err="1" smtClean="0">
                <a:solidFill>
                  <a:srgbClr val="002060"/>
                </a:solidFill>
              </a:rPr>
              <a:t>Арсеньевский</a:t>
            </a:r>
            <a:r>
              <a:rPr lang="ru-RU" dirty="0" smtClean="0">
                <a:solidFill>
                  <a:srgbClr val="002060"/>
                </a:solidFill>
              </a:rPr>
              <a:t> район от   06.06.2019 № 197-р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</a:rPr>
              <a:t>Об организации подготовки и приема  образовательных учреждений муниципального образования </a:t>
            </a:r>
            <a:r>
              <a:rPr lang="ru-RU" dirty="0" err="1" smtClean="0">
                <a:solidFill>
                  <a:srgbClr val="002060"/>
                </a:solidFill>
              </a:rPr>
              <a:t>Арсеньевский</a:t>
            </a:r>
            <a:r>
              <a:rPr lang="ru-RU" dirty="0" smtClean="0">
                <a:solidFill>
                  <a:srgbClr val="002060"/>
                </a:solidFill>
              </a:rPr>
              <a:t> район  к новому  2019- 2020 учебному году» </a:t>
            </a: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dirty="0" smtClean="0">
                <a:solidFill>
                  <a:srgbClr val="002060"/>
                </a:solidFill>
              </a:rPr>
              <a:t>Планы-задания, выданные Управлением </a:t>
            </a:r>
            <a:r>
              <a:rPr lang="ru-RU" dirty="0" err="1" smtClean="0">
                <a:solidFill>
                  <a:srgbClr val="002060"/>
                </a:solidFill>
              </a:rPr>
              <a:t>Роспотребнадзора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dirty="0" smtClean="0">
                <a:solidFill>
                  <a:srgbClr val="002060"/>
                </a:solidFill>
              </a:rPr>
              <a:t>Предписания, выданные </a:t>
            </a:r>
            <a:r>
              <a:rPr lang="ru-RU" dirty="0" err="1" smtClean="0">
                <a:solidFill>
                  <a:srgbClr val="002060"/>
                </a:solidFill>
              </a:rPr>
              <a:t>Пожнадзором</a:t>
            </a:r>
            <a:endParaRPr lang="ru-RU" altLang="ru-RU" kern="0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7638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1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1" descr="над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415025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8196" name="Объект 1"/>
          <p:cNvSpPr>
            <a:spLocks noGrp="1"/>
          </p:cNvSpPr>
          <p:nvPr>
            <p:ph idx="1"/>
          </p:nvPr>
        </p:nvSpPr>
        <p:spPr>
          <a:xfrm>
            <a:off x="-11832" y="1"/>
            <a:ext cx="9155832" cy="764703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НОРМАТИВНЫЕ АКТЫ</a:t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 ПО ПРИЕМКЕ ОБРАЗОВАТЕЛЬНЫХ ОРГАНИЗАЦИЙ</a:t>
            </a:r>
          </a:p>
          <a:p>
            <a:pPr marL="0" indent="0" algn="just">
              <a:buFontTx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endParaRPr lang="ru-RU" altLang="ru-RU" dirty="0" smtClean="0"/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7638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3" name="Объект 1"/>
          <p:cNvSpPr txBox="1">
            <a:spLocks/>
          </p:cNvSpPr>
          <p:nvPr/>
        </p:nvSpPr>
        <p:spPr bwMode="auto">
          <a:xfrm>
            <a:off x="2285984" y="1357298"/>
            <a:ext cx="5072098" cy="408658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Состав межведомственной  комиссии</a:t>
            </a:r>
          </a:p>
          <a:p>
            <a:pPr marL="0" indent="0" algn="just">
              <a:buFontTx/>
              <a:buNone/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endParaRPr lang="ru-RU" altLang="ru-RU" dirty="0" smtClean="0"/>
          </a:p>
        </p:txBody>
      </p:sp>
      <p:sp>
        <p:nvSpPr>
          <p:cNvPr id="74" name="Объект 1"/>
          <p:cNvSpPr txBox="1">
            <a:spLocks/>
          </p:cNvSpPr>
          <p:nvPr/>
        </p:nvSpPr>
        <p:spPr bwMode="auto">
          <a:xfrm>
            <a:off x="642910" y="2214554"/>
            <a:ext cx="2500330" cy="750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МО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Арсеньевский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район</a:t>
            </a:r>
            <a:endParaRPr lang="ru-RU" alt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Объект 1"/>
          <p:cNvSpPr txBox="1">
            <a:spLocks/>
          </p:cNvSpPr>
          <p:nvPr/>
        </p:nvSpPr>
        <p:spPr bwMode="auto">
          <a:xfrm>
            <a:off x="571472" y="3929066"/>
            <a:ext cx="2188584" cy="83639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Госпожнадзор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76" name="Объект 1"/>
          <p:cNvSpPr txBox="1">
            <a:spLocks/>
          </p:cNvSpPr>
          <p:nvPr/>
        </p:nvSpPr>
        <p:spPr bwMode="auto">
          <a:xfrm>
            <a:off x="2928926" y="3929066"/>
            <a:ext cx="2592288" cy="8353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</a:rPr>
              <a:t>ОП «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Арсеньевское</a:t>
            </a:r>
            <a:r>
              <a:rPr lang="ru-RU" altLang="ru-RU" sz="2000" dirty="0" smtClean="0">
                <a:solidFill>
                  <a:schemeClr val="bg1"/>
                </a:solidFill>
              </a:rPr>
              <a:t>» МО МВД РФ по ТО «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Белевский</a:t>
            </a:r>
            <a:r>
              <a:rPr lang="ru-RU" altLang="ru-RU" sz="2000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77" name="Объект 1"/>
          <p:cNvSpPr txBox="1">
            <a:spLocks/>
          </p:cNvSpPr>
          <p:nvPr/>
        </p:nvSpPr>
        <p:spPr bwMode="auto">
          <a:xfrm>
            <a:off x="3286116" y="2214554"/>
            <a:ext cx="2592288" cy="750776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Отдел образования 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78" name="Объект 1"/>
          <p:cNvSpPr txBox="1">
            <a:spLocks/>
          </p:cNvSpPr>
          <p:nvPr/>
        </p:nvSpPr>
        <p:spPr bwMode="auto">
          <a:xfrm>
            <a:off x="6072198" y="2214554"/>
            <a:ext cx="2170261" cy="750776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Роспотребнадзор</a:t>
            </a:r>
            <a:r>
              <a:rPr lang="ru-RU" altLang="ru-RU" sz="2000" dirty="0" smtClean="0">
                <a:solidFill>
                  <a:schemeClr val="bg1"/>
                </a:solidFill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</a:rPr>
            </a:br>
            <a:endParaRPr lang="ru-RU" altLang="ru-RU" dirty="0" smtClean="0">
              <a:solidFill>
                <a:schemeClr val="bg1"/>
              </a:solidFill>
            </a:endParaRPr>
          </a:p>
        </p:txBody>
      </p:sp>
      <p:sp>
        <p:nvSpPr>
          <p:cNvPr id="18" name="Объект 1"/>
          <p:cNvSpPr txBox="1">
            <a:spLocks/>
          </p:cNvSpPr>
          <p:nvPr/>
        </p:nvSpPr>
        <p:spPr bwMode="auto">
          <a:xfrm>
            <a:off x="5572132" y="3929066"/>
            <a:ext cx="3143272" cy="1000132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Управление Федеральной службы войск </a:t>
            </a:r>
            <a:r>
              <a:rPr lang="ru-RU" sz="2000" b="1" dirty="0" err="1" smtClean="0">
                <a:solidFill>
                  <a:schemeClr val="bg1"/>
                </a:solidFill>
              </a:rPr>
              <a:t>нацгвардии</a:t>
            </a:r>
            <a:r>
              <a:rPr lang="ru-RU" sz="2000" b="1" dirty="0" smtClean="0">
                <a:solidFill>
                  <a:schemeClr val="bg1"/>
                </a:solidFill>
              </a:rPr>
              <a:t> РФ по ТО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1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1" descr="над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439261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-11832" y="1"/>
            <a:ext cx="9155832" cy="7647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altLang="ru-RU" sz="600" b="1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НАПРАВЛЕНИЯ ПРОВЕРКИ ОБРАЗОВАТЕЛЬНЫХ ОРГАНИЗАЦИЙ</a:t>
            </a:r>
          </a:p>
          <a:p>
            <a:pPr marL="0" indent="0" algn="just">
              <a:buFontTx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285860"/>
            <a:ext cx="7786742" cy="3960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с</a:t>
            </a:r>
            <a:r>
              <a:rPr lang="ru-RU" sz="2800" dirty="0" smtClean="0"/>
              <a:t>остояние материально-технической базы</a:t>
            </a: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антитеррористическая защищенность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пожарная безопасность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санитарно-эпидемиологическое и гигиеническое состояние</a:t>
            </a:r>
          </a:p>
          <a:p>
            <a:pPr>
              <a:buNone/>
            </a:pPr>
            <a:endParaRPr lang="ru-RU" sz="1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100%  ОУ  района приняты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к новому учебному году!</a:t>
            </a:r>
            <a:endParaRPr lang="ru-RU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583" y="4363364"/>
            <a:ext cx="3059832" cy="203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5517232"/>
            <a:ext cx="1909986" cy="127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589240"/>
            <a:ext cx="1831104" cy="12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535488"/>
            <a:ext cx="1607840" cy="120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4"/>
          <p:cNvSpPr txBox="1">
            <a:spLocks noGrp="1"/>
          </p:cNvSpPr>
          <p:nvPr/>
        </p:nvSpPr>
        <p:spPr bwMode="auto">
          <a:xfrm>
            <a:off x="8666163" y="6497638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9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/>
          </p:cNvSpPr>
          <p:nvPr/>
        </p:nvSpPr>
        <p:spPr bwMode="auto">
          <a:xfrm>
            <a:off x="0" y="20157"/>
            <a:ext cx="9144001" cy="477054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ru-RU" altLang="ru-RU" sz="5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МЕРОПРИЯТИЯ ПО ПОДГОТОВКЕ ОУ</a:t>
            </a:r>
            <a:endParaRPr lang="ru-RU" altLang="ru-RU" sz="8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5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055445"/>
              </p:ext>
            </p:extLst>
          </p:nvPr>
        </p:nvGraphicFramePr>
        <p:xfrm>
          <a:off x="214282" y="1500174"/>
          <a:ext cx="8568952" cy="28251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3965601101"/>
                    </a:ext>
                  </a:extLst>
                </a:gridCol>
                <a:gridCol w="6120680">
                  <a:extLst>
                    <a:ext uri="{9D8B030D-6E8A-4147-A177-3AD203B41FA5}">
                      <a16:colId xmlns="" xmlns:a16="http://schemas.microsoft.com/office/drawing/2014/main" val="4205439718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127055603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руб.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12836251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</a:t>
                      </a:r>
                      <a:r>
                        <a:rPr lang="ru-RU" baseline="0" dirty="0" smtClean="0"/>
                        <a:t> учреждений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4 000 000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46212568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Пожарная 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276 000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48587326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Медицинские осмотры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700 000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91758851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Антитеррористическая</a:t>
                      </a:r>
                      <a:r>
                        <a:rPr lang="ru-RU" baseline="0" dirty="0" smtClean="0"/>
                        <a:t> защищенность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450 000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98497688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 бюджет МО: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5 426 000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958005"/>
                  </a:ext>
                </a:extLst>
              </a:tr>
            </a:tbl>
          </a:graphicData>
        </a:graphic>
      </p:graphicFrame>
      <p:pic>
        <p:nvPicPr>
          <p:cNvPr id="5" name="Picture 2" descr="D:\Users\obrazov45\Pictures\_1_~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143512"/>
            <a:ext cx="1299478" cy="83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rybinsk.ru/images/stories/users/news-2012/06/26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917" y="5606991"/>
            <a:ext cx="1299478" cy="79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lib.exdat.com/tw_files2/urls_18/8/d-7268/7z-docs/1_html_md4a73d2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143512"/>
            <a:ext cx="1299478" cy="79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s\obrazov23\Documents\Павел\объекты\Объекты 2015\Капитальный ремонт СПОРТ\муниципалитеты\Ибресинский район\оплата на 06.10.2015\Фото\P10408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229" y="5590881"/>
            <a:ext cx="1331262" cy="8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Users\obrazov23\Documents\Павел\объекты\Объекты 2015\Капитальный ремонт СПОРТ\муниципалитеты\Янтиковский район\Оплата на 25.08.2015\Фото\img_00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072074"/>
            <a:ext cx="1331263" cy="7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2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/>
          </p:cNvSpPr>
          <p:nvPr/>
        </p:nvSpPr>
        <p:spPr bwMode="auto">
          <a:xfrm>
            <a:off x="0" y="20157"/>
            <a:ext cx="9144001" cy="477054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ru-RU" altLang="ru-RU" sz="5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МЕРОПРИЯТИЯ ПО ПОДГОТОВКЕ ОУ</a:t>
            </a:r>
            <a:endParaRPr lang="ru-RU" altLang="ru-RU" sz="8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5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ТО «Развитие образования ТО»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1214422"/>
          <a:ext cx="8143931" cy="5162921"/>
        </p:xfrm>
        <a:graphic>
          <a:graphicData uri="http://schemas.openxmlformats.org/drawingml/2006/table">
            <a:tbl>
              <a:tblPr/>
              <a:tblGrid>
                <a:gridCol w="452805"/>
                <a:gridCol w="2307991"/>
                <a:gridCol w="2536712"/>
                <a:gridCol w="1186009"/>
                <a:gridCol w="1660414"/>
              </a:tblGrid>
              <a:tr h="745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ремонтных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Объем средств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бюджета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средств МО,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МОУ «Первомайская СОШ» 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школьного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автобуса 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ГАЗель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 1364,60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1206,30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158,30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МОУ «</a:t>
                      </a:r>
                      <a:r>
                        <a:rPr lang="ru-RU" sz="14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Арсеньевская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СОШ» 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Текущий  и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кап.ремонт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(отопление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 629,30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556,30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Модернизация  системы  АПС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1271,50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1124,00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147,50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МОУ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Арсеньевская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СОШ»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(дошкольные группы)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Модернизация системы АПС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479,70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424,10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55,60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Модернизация системы АПС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320,60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283,40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37,20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МОУ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«Пристанционная 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СОШ»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Текущий  и капитальный ремонт (кровля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 1329,40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1 175,20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154,20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Текущий и капитальный ремонт (пищеблок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 610,20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539,40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70,80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Модернизация системы АПС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735,30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650,0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85,30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5958,70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781,90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275" marR="21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22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500298" y="1357298"/>
            <a:ext cx="4041775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2019/2020 учебный год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25" name="Рисунок 24" descr="http://culture.natm.ru/images/autouploads/full/50924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15034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"/>
          <p:cNvSpPr txBox="1">
            <a:spLocks/>
          </p:cNvSpPr>
          <p:nvPr/>
        </p:nvSpPr>
        <p:spPr bwMode="auto">
          <a:xfrm>
            <a:off x="0" y="0"/>
            <a:ext cx="9144000" cy="1006429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ОБЕСПЕЧЕНИЕ УЧЕБНИКАМИ , УЧЕБНЫМИ ПОСОБИЯМИ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И ИГРОВЫМ ОБОРУДОВАНИЕМ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1802" y="235743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6 662 400 руб. – средства бюджета Тульской области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96" y="4157498"/>
            <a:ext cx="2570267" cy="1713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511" y="4157498"/>
            <a:ext cx="2579661" cy="17197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020" y="4157498"/>
            <a:ext cx="2575452" cy="17169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1802" y="321468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100 % обучающихся обеспечены учебниками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3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8432</TotalTime>
  <Words>976</Words>
  <Application>Microsoft Office PowerPoint</Application>
  <PresentationFormat>Экран (4:3)</PresentationFormat>
  <Paragraphs>488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Слайд 1</vt:lpstr>
      <vt:lpstr>Слайд 2</vt:lpstr>
      <vt:lpstr>Слайд 3</vt:lpstr>
      <vt:lpstr>            </vt:lpstr>
      <vt:lpstr>            </vt:lpstr>
      <vt:lpstr>   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Елена</cp:lastModifiedBy>
  <cp:revision>1051</cp:revision>
  <cp:lastPrinted>2018-08-16T14:05:16Z</cp:lastPrinted>
  <dcterms:created xsi:type="dcterms:W3CDTF">2011-09-23T06:24:52Z</dcterms:created>
  <dcterms:modified xsi:type="dcterms:W3CDTF">2019-08-23T22:55:15Z</dcterms:modified>
</cp:coreProperties>
</file>